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6"/>
  </p:notesMasterIdLst>
  <p:handoutMasterIdLst>
    <p:handoutMasterId r:id="rId17"/>
  </p:handoutMasterIdLst>
  <p:sldIdLst>
    <p:sldId id="28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10" r:id="rId10"/>
    <p:sldId id="305" r:id="rId11"/>
    <p:sldId id="306" r:id="rId12"/>
    <p:sldId id="307" r:id="rId13"/>
    <p:sldId id="308" r:id="rId14"/>
    <p:sldId id="31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9DF9013-39C0-48CD-8C67-977A75D59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B33417-00B3-468F-9EA7-95B295C25B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DC23D-B7C4-4768-9DD2-8EAFFB1676E2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2A0974-84E4-4E23-85BB-A89829C0C4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04DCF4-69D3-4D8E-B156-DE3C8913E6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5494F-ED5E-4B48-9882-405B60E58D2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1025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A83C8-A1D6-48D3-AD10-84352C4D69E0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94FD0-CE52-4D87-BAAD-C227AF8DBF8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656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C10-DC7C-4EE7-8E6E-ADDAE6EA66D2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Dipl.-Ing (FH) Schiechtl Kevin </a:t>
            </a:r>
            <a:r>
              <a:rPr lang="de-AT" dirty="0" err="1"/>
              <a:t>BEd</a:t>
            </a:r>
            <a:endParaRPr lang="de-AT" dirty="0"/>
          </a:p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2E9F-347A-4BC6-B5EF-A033EFB54365}" type="slidenum">
              <a:rPr lang="de-AT" smtClean="0"/>
              <a:t>‹Nr.›</a:t>
            </a:fld>
            <a:endParaRPr lang="de-AT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4C52181-419D-4816-B76B-B23684D10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109" y="167298"/>
            <a:ext cx="4231907" cy="82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0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C10-DC7C-4EE7-8E6E-ADDAE6EA66D2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Dipl.-Ing (FH) Schiechtl Kevin </a:t>
            </a:r>
            <a:r>
              <a:rPr lang="de-AT" dirty="0" err="1"/>
              <a:t>BEd</a:t>
            </a:r>
            <a:endParaRPr lang="de-AT" dirty="0"/>
          </a:p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2E9F-347A-4BC6-B5EF-A033EFB543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100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01.11.2022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Dipl.-Ing (FH) Schiechtl Kevin </a:t>
            </a:r>
            <a:r>
              <a:rPr lang="de-AT" dirty="0" err="1"/>
              <a:t>BEd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2E9F-347A-4BC6-B5EF-A033EFB543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465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C10-DC7C-4EE7-8E6E-ADDAE6EA66D2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Dipl.-Ing (FH) Schiechtl Kevin </a:t>
            </a:r>
            <a:r>
              <a:rPr lang="de-AT" dirty="0" err="1"/>
              <a:t>BEd</a:t>
            </a:r>
            <a:endParaRPr lang="de-AT" dirty="0"/>
          </a:p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2E9F-347A-4BC6-B5EF-A033EFB543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011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C10-DC7C-4EE7-8E6E-ADDAE6EA66D2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Dipl.-Ing (FH) Schiechtl Kevin </a:t>
            </a:r>
            <a:r>
              <a:rPr lang="de-AT" dirty="0" err="1"/>
              <a:t>BEd</a:t>
            </a:r>
            <a:endParaRPr lang="de-AT" dirty="0"/>
          </a:p>
          <a:p>
            <a:endParaRPr lang="de-A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2E9F-347A-4BC6-B5EF-A033EFB543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650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C10-DC7C-4EE7-8E6E-ADDAE6EA66D2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Dipl.-Ing (FH) Schiechtl Kevin </a:t>
            </a:r>
            <a:r>
              <a:rPr lang="de-AT" dirty="0" err="1"/>
              <a:t>BEd</a:t>
            </a:r>
            <a:endParaRPr lang="de-AT" dirty="0"/>
          </a:p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2E9F-347A-4BC6-B5EF-A033EFB543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668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C10-DC7C-4EE7-8E6E-ADDAE6EA66D2}" type="datetimeFigureOut">
              <a:rPr lang="de-AT" smtClean="0"/>
              <a:t>18.09.2023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Dipl.-Ing (FH) Schiechtl Kevin </a:t>
            </a:r>
            <a:r>
              <a:rPr lang="de-AT" dirty="0" err="1"/>
              <a:t>BEd</a:t>
            </a:r>
            <a:endParaRPr lang="de-AT" dirty="0"/>
          </a:p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2E9F-347A-4BC6-B5EF-A033EFB543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17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0C10-DC7C-4EE7-8E6E-ADDAE6EA66D2}" type="datetimeFigureOut">
              <a:rPr lang="de-AT" smtClean="0"/>
              <a:t>18.09.2023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Dipl.-Ing (FH) Schiechtl Kevin </a:t>
            </a:r>
            <a:r>
              <a:rPr lang="de-AT" dirty="0" err="1"/>
              <a:t>BEd</a:t>
            </a:r>
            <a:endParaRPr lang="de-AT" dirty="0"/>
          </a:p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E92E9F-347A-4BC6-B5EF-A033EFB54365}" type="slidenum">
              <a:rPr lang="de-AT" smtClean="0"/>
              <a:t>‹Nr.›</a:t>
            </a:fld>
            <a:endParaRPr lang="de-AT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0016930-BCEC-4716-83EB-EB8DDD2B12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71256" y="0"/>
            <a:ext cx="3456365" cy="67624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20B60B8-F845-4C7D-97FC-BFFB4080EBE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73305" y="-8467"/>
            <a:ext cx="1652032" cy="16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8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v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greatlearning.com/blog/viola-jones-algorithm/#what-is-viola-jones-algorith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vzone/cvzone/tree/maste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greatlearning.com/blog/opencv-tutorial-in-pyth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5" name="Isosceles Triangle 103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DE021-E289-D58E-B10A-7B984DC3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de-AT">
                <a:solidFill>
                  <a:schemeClr val="bg1"/>
                </a:solidFill>
              </a:rPr>
              <a:t>Was ist Open CV?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40C712-FA3C-CE7A-B54C-070941ED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4769103" cy="416401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de-AT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e-AT" sz="2000" dirty="0">
                <a:solidFill>
                  <a:schemeClr val="bg1"/>
                </a:solidFill>
              </a:rPr>
              <a:t>Bildverarbeitungstool</a:t>
            </a:r>
          </a:p>
          <a:p>
            <a:pPr>
              <a:lnSpc>
                <a:spcPct val="90000"/>
              </a:lnSpc>
            </a:pPr>
            <a:endParaRPr lang="de-AT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e-AT" sz="2000" dirty="0">
                <a:solidFill>
                  <a:schemeClr val="bg1"/>
                </a:solidFill>
              </a:rPr>
              <a:t>Gesichts,-Gestenerkennung</a:t>
            </a:r>
          </a:p>
          <a:p>
            <a:pPr marL="0" indent="0">
              <a:lnSpc>
                <a:spcPct val="90000"/>
              </a:lnSpc>
              <a:buNone/>
            </a:pPr>
            <a:endParaRPr lang="de-AT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e-AT" sz="2000" dirty="0">
                <a:solidFill>
                  <a:schemeClr val="bg1"/>
                </a:solidFill>
              </a:rPr>
              <a:t>Einfache Implementierung</a:t>
            </a:r>
          </a:p>
          <a:p>
            <a:pPr>
              <a:lnSpc>
                <a:spcPct val="90000"/>
              </a:lnSpc>
            </a:pPr>
            <a:endParaRPr lang="de-AT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e-AT" sz="2000" dirty="0">
                <a:solidFill>
                  <a:schemeClr val="bg1"/>
                </a:solidFill>
              </a:rPr>
              <a:t>Open Source</a:t>
            </a:r>
          </a:p>
          <a:p>
            <a:pPr>
              <a:lnSpc>
                <a:spcPct val="90000"/>
              </a:lnSpc>
            </a:pPr>
            <a:endParaRPr lang="de-AT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e-AT" sz="2000" dirty="0">
                <a:solidFill>
                  <a:schemeClr val="bg1"/>
                </a:solidFill>
              </a:rPr>
              <a:t>Python</a:t>
            </a:r>
          </a:p>
          <a:p>
            <a:pPr>
              <a:lnSpc>
                <a:spcPct val="90000"/>
              </a:lnSpc>
            </a:pPr>
            <a:endParaRPr lang="de-AT" sz="1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Mastering OpenCV with Python: A Comprehensive Guide for Image Processing  and Computer Vision | by N Nikitins | Level Up Coding">
            <a:extLst>
              <a:ext uri="{FF2B5EF4-FFF2-40B4-BE49-F238E27FC236}">
                <a16:creationId xmlns:a16="http://schemas.microsoft.com/office/drawing/2014/main" id="{E6A4C098-24C0-D73D-CE5E-75E32867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926929"/>
            <a:ext cx="5143500" cy="299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Isosceles Triangle 103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76F22E-A17F-1DD9-A0CE-330FA21D50E5}"/>
              </a:ext>
            </a:extLst>
          </p:cNvPr>
          <p:cNvSpPr txBox="1"/>
          <p:nvPr/>
        </p:nvSpPr>
        <p:spPr>
          <a:xfrm>
            <a:off x="4876799" y="5703612"/>
            <a:ext cx="67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OpenCV - Open Computer Vision Library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641763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D2AA9-D5D7-60CB-C6C0-2D04A854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57943"/>
            <a:ext cx="8596668" cy="751114"/>
          </a:xfrm>
        </p:spPr>
        <p:txBody>
          <a:bodyPr>
            <a:normAutofit fontScale="90000"/>
          </a:bodyPr>
          <a:lstStyle/>
          <a:p>
            <a:r>
              <a:rPr lang="de-AT" dirty="0"/>
              <a:t>Face </a:t>
            </a:r>
            <a:r>
              <a:rPr lang="de-AT" dirty="0" err="1"/>
              <a:t>detection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b="1" i="0" dirty="0">
                <a:effectLst/>
                <a:latin typeface="Poppins" panose="00000500000000000000" pitchFamily="2" charset="0"/>
              </a:rPr>
              <a:t>Viola Jones </a:t>
            </a:r>
            <a:r>
              <a:rPr lang="de-AT" b="1" i="0" dirty="0" err="1">
                <a:effectLst/>
                <a:latin typeface="Poppins" panose="00000500000000000000" pitchFamily="2" charset="0"/>
              </a:rPr>
              <a:t>algorithm</a:t>
            </a:r>
            <a:br>
              <a:rPr lang="de-AT" b="1" i="0" dirty="0">
                <a:effectLst/>
                <a:latin typeface="Poppins" panose="00000500000000000000" pitchFamily="2" charset="0"/>
              </a:rPr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54DC0-4630-C0F5-ACFD-5BBCCB8A2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Findet</a:t>
            </a:r>
            <a:r>
              <a:rPr lang="en-US" sz="24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heraus</a:t>
            </a:r>
            <a:r>
              <a:rPr lang="en-US" sz="2400" dirty="0">
                <a:solidFill>
                  <a:schemeClr val="tx1"/>
                </a:solidFill>
                <a:latin typeface="Abadi" panose="020B0604020104020204" pitchFamily="34" charset="0"/>
              </a:rPr>
              <a:t> was der </a:t>
            </a:r>
            <a:r>
              <a:rPr lang="de-AT" sz="240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Viola Jones-Algorithmus macht und notiert es!</a:t>
            </a:r>
            <a:endParaRPr lang="en-US" sz="2400" dirty="0">
              <a:hlinkClick r:id="rId2"/>
            </a:endParaRP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>How to Detect Face Recognition using Viola Jones Algorithm (mygreatlearning.com)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94544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C9A19-ADC3-11F2-03CE-437D8B49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876" y="2166257"/>
            <a:ext cx="4512989" cy="2227730"/>
          </a:xfrm>
        </p:spPr>
        <p:txBody>
          <a:bodyPr anchor="ctr">
            <a:normAutofit/>
          </a:bodyPr>
          <a:lstStyle/>
          <a:p>
            <a:r>
              <a:rPr lang="de-AT" dirty="0" err="1">
                <a:solidFill>
                  <a:srgbClr val="FFFFFF"/>
                </a:solidFill>
              </a:rPr>
              <a:t>Example</a:t>
            </a:r>
            <a:r>
              <a:rPr lang="de-AT" dirty="0">
                <a:solidFill>
                  <a:srgbClr val="FFFFFF"/>
                </a:solidFill>
              </a:rPr>
              <a:t> Simple Face </a:t>
            </a:r>
            <a:r>
              <a:rPr lang="de-AT" dirty="0" err="1">
                <a:solidFill>
                  <a:srgbClr val="FFFFFF"/>
                </a:solidFill>
              </a:rPr>
              <a:t>Detection</a:t>
            </a:r>
            <a:endParaRPr lang="de-AT" dirty="0">
              <a:solidFill>
                <a:srgbClr val="FFFFFF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0064678-6758-1A76-BBEC-E7381E185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5" y="106898"/>
            <a:ext cx="5994368" cy="6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6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9F546-69FF-A4F5-95BB-ED23C878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79714"/>
            <a:ext cx="8596668" cy="1320800"/>
          </a:xfrm>
        </p:spPr>
        <p:txBody>
          <a:bodyPr/>
          <a:lstStyle/>
          <a:p>
            <a:r>
              <a:rPr lang="de-AT" dirty="0"/>
              <a:t>Erweiterungen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108461-B651-DAE1-48CF-55835315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260046"/>
            <a:ext cx="8596668" cy="15623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977B2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 - </a:t>
            </a:r>
            <a:r>
              <a:rPr lang="en-US" dirty="0" err="1">
                <a:solidFill>
                  <a:srgbClr val="977B2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cvzone</a:t>
            </a:r>
            <a:r>
              <a:rPr lang="en-US" dirty="0">
                <a:solidFill>
                  <a:srgbClr val="977B2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rgbClr val="977B2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cvzone</a:t>
            </a:r>
            <a:r>
              <a:rPr lang="en-US" dirty="0">
                <a:solidFill>
                  <a:srgbClr val="977B2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This is a Computer vision package that makes its easy to run Image processing and AI functions. At the core it uses OpenCV and </a:t>
            </a:r>
            <a:r>
              <a:rPr lang="en-US" dirty="0" err="1">
                <a:solidFill>
                  <a:srgbClr val="977B2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Mediapipe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libraries.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AT" sz="2200" b="1" dirty="0">
                <a:solidFill>
                  <a:schemeClr val="tx1"/>
                </a:solidFill>
              </a:rPr>
              <a:t>Probiert hier mal verschiedene </a:t>
            </a:r>
            <a:r>
              <a:rPr lang="de-AT" sz="2200" b="1" dirty="0" err="1">
                <a:solidFill>
                  <a:schemeClr val="tx1"/>
                </a:solidFill>
              </a:rPr>
              <a:t>Examples</a:t>
            </a:r>
            <a:r>
              <a:rPr lang="de-AT" sz="2200" b="1" dirty="0">
                <a:solidFill>
                  <a:schemeClr val="tx1"/>
                </a:solidFill>
              </a:rPr>
              <a:t> aus und versucht sie zu verstehen!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82FB8C0-51C0-4483-D5C7-DA98D9B37419}"/>
              </a:ext>
            </a:extLst>
          </p:cNvPr>
          <p:cNvSpPr txBox="1"/>
          <p:nvPr/>
        </p:nvSpPr>
        <p:spPr>
          <a:xfrm>
            <a:off x="677334" y="1931182"/>
            <a:ext cx="4199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pip</a:t>
            </a:r>
            <a:r>
              <a:rPr lang="de-AT" dirty="0"/>
              <a:t> </a:t>
            </a:r>
            <a:r>
              <a:rPr lang="de-AT" dirty="0" err="1"/>
              <a:t>install</a:t>
            </a:r>
            <a:r>
              <a:rPr lang="de-AT" dirty="0"/>
              <a:t> </a:t>
            </a:r>
            <a:r>
              <a:rPr lang="de-AT" dirty="0" err="1"/>
              <a:t>cvzone</a:t>
            </a:r>
            <a:endParaRPr lang="de-AT" dirty="0"/>
          </a:p>
          <a:p>
            <a:endParaRPr lang="de-AT" dirty="0"/>
          </a:p>
          <a:p>
            <a:r>
              <a:rPr lang="de-AT" dirty="0" err="1">
                <a:latin typeface="Consolas" panose="020B0609020204030204" pitchFamily="49" charset="0"/>
              </a:rPr>
              <a:t>pip</a:t>
            </a:r>
            <a:r>
              <a:rPr lang="de-AT" dirty="0">
                <a:latin typeface="Consolas" panose="020B0609020204030204" pitchFamily="49" charset="0"/>
              </a:rPr>
              <a:t> </a:t>
            </a:r>
            <a:r>
              <a:rPr lang="de-AT" dirty="0" err="1">
                <a:latin typeface="Consolas" panose="020B0609020204030204" pitchFamily="49" charset="0"/>
              </a:rPr>
              <a:t>install</a:t>
            </a:r>
            <a:r>
              <a:rPr lang="de-AT" dirty="0">
                <a:latin typeface="Consolas" panose="020B0609020204030204" pitchFamily="49" charset="0"/>
              </a:rPr>
              <a:t> </a:t>
            </a:r>
            <a:r>
              <a:rPr lang="de-AT" b="0" dirty="0" err="1">
                <a:effectLst/>
                <a:latin typeface="Consolas" panose="020B0609020204030204" pitchFamily="49" charset="0"/>
              </a:rPr>
              <a:t>mediapipe</a:t>
            </a:r>
            <a:endParaRPr lang="de-AT" b="0" dirty="0">
              <a:effectLst/>
              <a:latin typeface="Consolas" panose="020B0609020204030204" pitchFamily="49" charset="0"/>
            </a:endParaRP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427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E5301-1529-5748-37AD-02E2098D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Hand </a:t>
            </a:r>
            <a:r>
              <a:rPr lang="de-AT" dirty="0" err="1"/>
              <a:t>detection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5E2FDB-7DC1-5FE4-D1BE-B1B79108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25467"/>
            <a:ext cx="5903353" cy="51901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9B876DD-C2A8-C8DC-6B13-B69C6D5E6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69" y="1930400"/>
            <a:ext cx="4471048" cy="369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7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A88B6-B426-EE09-B376-F6DB0D24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de-AT" dirty="0"/>
              <a:t>Serielle Verbindung zum µC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8B87A6-8944-DAAD-6FE1-95B87B6FD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42294"/>
            <a:ext cx="7872865" cy="354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5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ktronische Platine">
            <a:extLst>
              <a:ext uri="{FF2B5EF4-FFF2-40B4-BE49-F238E27FC236}">
                <a16:creationId xmlns:a16="http://schemas.microsoft.com/office/drawing/2014/main" id="{C501D61D-2F26-CEB7-A7DB-1DAEC033C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4340712" y="-8467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70B4F0-D13B-5F68-8066-4E078A17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3629"/>
            <a:ext cx="6744760" cy="5497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500" dirty="0">
                <a:solidFill>
                  <a:srgbClr val="FF0000"/>
                </a:solidFill>
              </a:rPr>
              <a:t>Was wird benötigt?</a:t>
            </a:r>
          </a:p>
          <a:p>
            <a:pPr marL="0" indent="0">
              <a:buNone/>
            </a:pPr>
            <a:endParaRPr lang="de-AT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sz="3500" dirty="0"/>
              <a:t>Kamera (USB, IP, </a:t>
            </a:r>
            <a:r>
              <a:rPr lang="de-AT" sz="3500" dirty="0" err="1"/>
              <a:t>usw</a:t>
            </a:r>
            <a:r>
              <a:rPr lang="de-AT" sz="3500" dirty="0"/>
              <a:t>…..)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sz="3500" dirty="0"/>
              <a:t>Python 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sz="3500" dirty="0"/>
              <a:t>Rechner oder µC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58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D2AA9-D5D7-60CB-C6C0-2D04A854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25286"/>
            <a:ext cx="8596668" cy="1320800"/>
          </a:xfrm>
        </p:spPr>
        <p:txBody>
          <a:bodyPr/>
          <a:lstStyle/>
          <a:p>
            <a:r>
              <a:rPr lang="de-AT" dirty="0" err="1"/>
              <a:t>Install</a:t>
            </a:r>
            <a:r>
              <a:rPr lang="de-AT" dirty="0"/>
              <a:t> Open CV on Windows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54DC0-4630-C0F5-ACFD-5BBCCB8A2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OpenCV Tutorial: A Guide to Learn OpenCV in Python (mygreatlearning.com)</a:t>
            </a:r>
            <a:endParaRPr lang="de-AT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CD1123-1A1E-0D16-02B4-48C9419D0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715" y="3152549"/>
            <a:ext cx="8168903" cy="361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539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Use </a:t>
            </a:r>
            <a:r>
              <a:rPr kumimoji="0" lang="de-DE" altLang="de-DE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this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de-DE" altLang="de-DE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command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in </a:t>
            </a:r>
            <a:r>
              <a:rPr kumimoji="0" lang="de-DE" altLang="de-DE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de-DE" altLang="de-DE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command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prompt </a:t>
            </a:r>
            <a:r>
              <a:rPr kumimoji="0" lang="de-DE" altLang="de-DE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de-DE" altLang="de-DE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install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de-DE" altLang="de-DE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OpenCV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endParaRPr kumimoji="0" lang="de-DE" altLang="de-DE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Courier 10 Pi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solidFill>
                <a:srgbClr val="444444"/>
              </a:solidFill>
              <a:latin typeface="Courier 10 Pitch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pip</a:t>
            </a: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</a:t>
            </a:r>
            <a:r>
              <a:rPr kumimoji="0" lang="de-DE" altLang="de-DE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install</a:t>
            </a: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 </a:t>
            </a:r>
            <a:r>
              <a:rPr kumimoji="0" lang="de-DE" altLang="de-DE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opencv-python</a:t>
            </a:r>
            <a:endParaRPr kumimoji="0" lang="de-DE" altLang="de-DE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Courier 10 Pi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solidFill>
                <a:srgbClr val="444444"/>
              </a:solidFill>
              <a:latin typeface="Courier 10 Pi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solidFill>
                <a:srgbClr val="444444"/>
              </a:solidFill>
              <a:latin typeface="Courier 10 Pi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solidFill>
                <a:srgbClr val="444444"/>
              </a:solidFill>
              <a:latin typeface="Courier 10 Pitch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de-DE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In Python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de-DE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Courier 10 Pi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de-DE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&gt;&gt;&gt;import cv2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de-DE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&gt;&gt;&gt;</a:t>
            </a:r>
            <a:r>
              <a:rPr kumimoji="0" lang="fr-FR" altLang="de-DE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print</a:t>
            </a:r>
            <a:r>
              <a:rPr kumimoji="0" lang="fr-FR" altLang="de-DE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(cv2.__version__)</a:t>
            </a:r>
            <a:endParaRPr kumimoji="0" lang="de-DE" altLang="de-DE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Courier 10 Pi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dirty="0">
              <a:solidFill>
                <a:srgbClr val="444444"/>
              </a:solidFill>
              <a:latin typeface="Courier 10 Pi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ourier 10 Pitch"/>
              </a:rPr>
              <a:t>  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8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D2AA9-D5D7-60CB-C6C0-2D04A854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de-AT" dirty="0"/>
              <a:t>Bilder importieren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A758BCE-52AF-4F6F-D64D-A58F41544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41399"/>
            <a:ext cx="10519979" cy="3799430"/>
          </a:xfrm>
        </p:spPr>
      </p:pic>
    </p:spTree>
    <p:extLst>
      <p:ext uri="{BB962C8B-B14F-4D97-AF65-F5344CB8AC3E}">
        <p14:creationId xmlns:p14="http://schemas.microsoft.com/office/powerpoint/2010/main" val="422830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D2AA9-D5D7-60CB-C6C0-2D04A854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1320800"/>
          </a:xfrm>
        </p:spPr>
        <p:txBody>
          <a:bodyPr/>
          <a:lstStyle/>
          <a:p>
            <a:r>
              <a:rPr lang="de-AT" dirty="0" err="1"/>
              <a:t>Rotate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Image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54DC0-4630-C0F5-ACFD-5BBCCB8A2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8057"/>
            <a:ext cx="8596668" cy="47133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cv2.rotate( </a:t>
            </a:r>
            <a:r>
              <a:rPr lang="en-US" b="1" dirty="0" err="1"/>
              <a:t>src</a:t>
            </a:r>
            <a:r>
              <a:rPr lang="en-US" b="1" dirty="0"/>
              <a:t>, </a:t>
            </a:r>
            <a:r>
              <a:rPr lang="en-US" b="1" dirty="0" err="1"/>
              <a:t>rotateCode</a:t>
            </a:r>
            <a:r>
              <a:rPr lang="en-US" b="1" dirty="0"/>
              <a:t>[, </a:t>
            </a:r>
            <a:r>
              <a:rPr lang="en-US" b="1" dirty="0" err="1"/>
              <a:t>dst</a:t>
            </a:r>
            <a:r>
              <a:rPr lang="en-US" b="1" dirty="0"/>
              <a:t>] 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Parameters:</a:t>
            </a:r>
          </a:p>
          <a:p>
            <a:r>
              <a:rPr lang="en-US" dirty="0" err="1"/>
              <a:t>src</a:t>
            </a:r>
            <a:r>
              <a:rPr lang="en-US" dirty="0"/>
              <a:t>: It is the image to be rotated.</a:t>
            </a:r>
          </a:p>
          <a:p>
            <a:r>
              <a:rPr lang="en-US" dirty="0" err="1"/>
              <a:t>rotateCode</a:t>
            </a:r>
            <a:r>
              <a:rPr lang="en-US" dirty="0"/>
              <a:t>: It is an </a:t>
            </a:r>
            <a:r>
              <a:rPr lang="en-US" dirty="0" err="1"/>
              <a:t>enum</a:t>
            </a:r>
            <a:r>
              <a:rPr lang="en-US" dirty="0"/>
              <a:t> to specify how to rotate the </a:t>
            </a:r>
            <a:r>
              <a:rPr lang="en-US" dirty="0" err="1"/>
              <a:t>array.Here</a:t>
            </a:r>
            <a:r>
              <a:rPr lang="en-US" dirty="0"/>
              <a:t> are some of the possible values :</a:t>
            </a:r>
          </a:p>
          <a:p>
            <a:r>
              <a:rPr lang="en-US" dirty="0"/>
              <a:t>cv2.cv2.ROTATE_90_CLOCKWISE</a:t>
            </a:r>
          </a:p>
          <a:p>
            <a:r>
              <a:rPr lang="en-US" dirty="0"/>
              <a:t>cv2.ROTATE_180</a:t>
            </a:r>
          </a:p>
          <a:p>
            <a:r>
              <a:rPr lang="en-US" dirty="0"/>
              <a:t>cv2.ROTATE_90_COUNTERCLOCKWISE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337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D2AA9-D5D7-60CB-C6C0-2D04A854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780" y="936171"/>
            <a:ext cx="6424440" cy="1320800"/>
          </a:xfrm>
        </p:spPr>
        <p:txBody>
          <a:bodyPr>
            <a:normAutofit/>
          </a:bodyPr>
          <a:lstStyle/>
          <a:p>
            <a:r>
              <a:rPr lang="de-AT" dirty="0"/>
              <a:t>Kreis einfügen</a:t>
            </a:r>
          </a:p>
        </p:txBody>
      </p:sp>
      <p:pic>
        <p:nvPicPr>
          <p:cNvPr id="5" name="Picture 4" descr="Target with various rings of accuracy">
            <a:extLst>
              <a:ext uri="{FF2B5EF4-FFF2-40B4-BE49-F238E27FC236}">
                <a16:creationId xmlns:a16="http://schemas.microsoft.com/office/drawing/2014/main" id="{EB9557A6-B94D-21F3-2359-33CAA9A6F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67" r="2860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54DC0-4630-C0F5-ACFD-5BBCCB8A2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811235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0" dirty="0">
                <a:effectLst/>
                <a:latin typeface="Monaco"/>
              </a:rPr>
              <a:t>cv2.circle(image, </a:t>
            </a:r>
            <a:r>
              <a:rPr lang="en-US" sz="2000" b="1" i="0" dirty="0" err="1">
                <a:effectLst/>
                <a:latin typeface="Monaco"/>
              </a:rPr>
              <a:t>center_coordinates</a:t>
            </a:r>
            <a:r>
              <a:rPr lang="en-US" sz="2000" b="1" i="0" dirty="0">
                <a:effectLst/>
                <a:latin typeface="Monaco"/>
              </a:rPr>
              <a:t>, radius, color, thickness)</a:t>
            </a:r>
          </a:p>
          <a:p>
            <a:pPr marL="0" indent="0">
              <a:buNone/>
            </a:pPr>
            <a:endParaRPr lang="en-US" sz="2000" b="1" dirty="0">
              <a:latin typeface="Monaco"/>
            </a:endParaRPr>
          </a:p>
          <a:p>
            <a:pPr marL="0" indent="0">
              <a:buNone/>
            </a:pPr>
            <a:r>
              <a:rPr lang="en-US" sz="2000" b="1" i="0" dirty="0">
                <a:effectLst/>
                <a:latin typeface="Monaco"/>
              </a:rPr>
              <a:t>Example:</a:t>
            </a:r>
          </a:p>
          <a:p>
            <a:pPr marL="0" indent="0">
              <a:buNone/>
            </a:pPr>
            <a:r>
              <a:rPr lang="de-AT" sz="2000" b="1" i="0" dirty="0" err="1">
                <a:effectLst/>
                <a:latin typeface="Courier 10 Pitch"/>
              </a:rPr>
              <a:t>import</a:t>
            </a:r>
            <a:r>
              <a:rPr lang="de-AT" sz="2000" b="1" i="0" dirty="0">
                <a:effectLst/>
                <a:latin typeface="Courier 10 Pitch"/>
              </a:rPr>
              <a:t> cv2 </a:t>
            </a:r>
          </a:p>
          <a:p>
            <a:pPr marL="0" indent="0">
              <a:buNone/>
            </a:pPr>
            <a:r>
              <a:rPr lang="de-AT" sz="2000" b="1" i="0" dirty="0" err="1">
                <a:effectLst/>
                <a:latin typeface="Courier 10 Pitch"/>
              </a:rPr>
              <a:t>img</a:t>
            </a:r>
            <a:r>
              <a:rPr lang="de-AT" sz="2000" b="1" i="0" dirty="0">
                <a:effectLst/>
                <a:latin typeface="Courier 10 Pitch"/>
              </a:rPr>
              <a:t> = cv2.imread(path,1) </a:t>
            </a:r>
          </a:p>
          <a:p>
            <a:pPr marL="0" indent="0">
              <a:buNone/>
            </a:pPr>
            <a:r>
              <a:rPr lang="de-AT" sz="2000" b="1" i="0" dirty="0">
                <a:effectLst/>
                <a:latin typeface="Courier 10 Pitch"/>
              </a:rPr>
              <a:t>cv2.circle(</a:t>
            </a:r>
            <a:r>
              <a:rPr lang="de-AT" sz="2000" b="1" i="0" dirty="0" err="1">
                <a:effectLst/>
                <a:latin typeface="Courier 10 Pitch"/>
              </a:rPr>
              <a:t>img</a:t>
            </a:r>
            <a:r>
              <a:rPr lang="de-AT" sz="2000" b="1" i="0" dirty="0">
                <a:effectLst/>
                <a:latin typeface="Courier 10 Pitch"/>
              </a:rPr>
              <a:t>,(80,80), 55, (255,0,0), -1) cv2.imshow('</a:t>
            </a:r>
            <a:r>
              <a:rPr lang="de-AT" sz="2000" b="1" i="0" dirty="0" err="1">
                <a:effectLst/>
                <a:latin typeface="Courier 10 Pitch"/>
              </a:rPr>
              <a:t>image</a:t>
            </a:r>
            <a:r>
              <a:rPr lang="de-AT" sz="2000" b="1" i="0" dirty="0">
                <a:effectLst/>
                <a:latin typeface="Courier 10 Pitch"/>
              </a:rPr>
              <a:t>',</a:t>
            </a:r>
            <a:r>
              <a:rPr lang="de-AT" sz="2000" b="1" i="0" dirty="0" err="1">
                <a:effectLst/>
                <a:latin typeface="Courier 10 Pitch"/>
              </a:rPr>
              <a:t>img</a:t>
            </a:r>
            <a:r>
              <a:rPr lang="de-AT" sz="2000" b="1" i="0" dirty="0">
                <a:effectLst/>
                <a:latin typeface="Courier 10 Pitch"/>
              </a:rPr>
              <a:t>) cv2.waitKey(0) cv2.destroyAllWindows()</a:t>
            </a:r>
            <a:endParaRPr lang="de-AT" sz="2000" b="1" dirty="0"/>
          </a:p>
        </p:txBody>
      </p:sp>
    </p:spTree>
    <p:extLst>
      <p:ext uri="{BB962C8B-B14F-4D97-AF65-F5344CB8AC3E}">
        <p14:creationId xmlns:p14="http://schemas.microsoft.com/office/powerpoint/2010/main" val="199487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D2AA9-D5D7-60CB-C6C0-2D04A854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Rechteck einfügen</a:t>
            </a:r>
          </a:p>
        </p:txBody>
      </p:sp>
      <p:pic>
        <p:nvPicPr>
          <p:cNvPr id="8" name="Graphic 7" descr="Tabelle">
            <a:extLst>
              <a:ext uri="{FF2B5EF4-FFF2-40B4-BE49-F238E27FC236}">
                <a16:creationId xmlns:a16="http://schemas.microsoft.com/office/drawing/2014/main" id="{5AD96FAA-E708-7812-5DB9-09DBFDFC1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03149"/>
            <a:ext cx="3251701" cy="3251701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685A322-0911-EF27-1741-5670D75011B0}"/>
              </a:ext>
            </a:extLst>
          </p:cNvPr>
          <p:cNvSpPr txBox="1">
            <a:spLocks/>
          </p:cNvSpPr>
          <p:nvPr/>
        </p:nvSpPr>
        <p:spPr>
          <a:xfrm>
            <a:off x="3423836" y="2084390"/>
            <a:ext cx="7668707" cy="373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0" dirty="0">
                <a:effectLst/>
              </a:rPr>
              <a:t>cv2.rectangle(image, </a:t>
            </a:r>
            <a:r>
              <a:rPr lang="en-US" sz="2000" b="1" i="0" dirty="0" err="1">
                <a:effectLst/>
              </a:rPr>
              <a:t>start_point</a:t>
            </a:r>
            <a:r>
              <a:rPr lang="en-US" sz="2000" b="1" i="0" dirty="0">
                <a:effectLst/>
              </a:rPr>
              <a:t>, </a:t>
            </a:r>
            <a:r>
              <a:rPr lang="en-US" sz="2000" b="1" i="0" dirty="0" err="1">
                <a:effectLst/>
              </a:rPr>
              <a:t>end_point</a:t>
            </a:r>
            <a:r>
              <a:rPr lang="en-US" sz="2000" b="1" i="0" dirty="0">
                <a:effectLst/>
              </a:rPr>
              <a:t>, color, thickness)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i="0" dirty="0">
                <a:effectLst/>
              </a:rPr>
              <a:t>Example:</a:t>
            </a:r>
          </a:p>
          <a:p>
            <a:pPr marL="0" indent="0">
              <a:buNone/>
            </a:pPr>
            <a:endParaRPr lang="en-US" sz="2000" b="1" i="0" dirty="0">
              <a:effectLst/>
            </a:endParaRPr>
          </a:p>
          <a:p>
            <a:pPr marL="0" indent="0">
              <a:buNone/>
            </a:pPr>
            <a:r>
              <a:rPr lang="en-US" sz="2000" b="1" i="0" dirty="0">
                <a:effectLst/>
              </a:rPr>
              <a:t>import cv2 </a:t>
            </a:r>
          </a:p>
          <a:p>
            <a:pPr marL="0" indent="0">
              <a:buNone/>
            </a:pPr>
            <a:r>
              <a:rPr lang="en-US" sz="2000" b="1" i="0" dirty="0" err="1">
                <a:effectLst/>
              </a:rPr>
              <a:t>img</a:t>
            </a:r>
            <a:r>
              <a:rPr lang="en-US" sz="2000" b="1" i="0" dirty="0">
                <a:effectLst/>
              </a:rPr>
              <a:t> = cv2.imread(path,1) cv2.rectangle(</a:t>
            </a:r>
            <a:r>
              <a:rPr lang="en-US" sz="2000" b="1" i="0" dirty="0" err="1">
                <a:effectLst/>
              </a:rPr>
              <a:t>img</a:t>
            </a:r>
            <a:r>
              <a:rPr lang="en-US" sz="2000" b="1" i="0" dirty="0">
                <a:effectLst/>
              </a:rPr>
              <a:t>,(15,25),(200,150),(0,255,255),15) cv2.imshow('image',</a:t>
            </a:r>
            <a:r>
              <a:rPr lang="en-US" sz="2000" b="1" i="0" dirty="0" err="1">
                <a:effectLst/>
              </a:rPr>
              <a:t>img</a:t>
            </a:r>
            <a:r>
              <a:rPr lang="en-US" sz="2000" b="1" i="0" dirty="0">
                <a:effectLst/>
              </a:rPr>
              <a:t>) cv2.waitKey(0) cv2.destroyAllWindows()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121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D2AA9-D5D7-60CB-C6C0-2D04A854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Text einfügen</a:t>
            </a:r>
          </a:p>
        </p:txBody>
      </p:sp>
      <p:pic>
        <p:nvPicPr>
          <p:cNvPr id="8" name="Graphic 7" descr="Untertitel">
            <a:extLst>
              <a:ext uri="{FF2B5EF4-FFF2-40B4-BE49-F238E27FC236}">
                <a16:creationId xmlns:a16="http://schemas.microsoft.com/office/drawing/2014/main" id="{F3FA4706-386C-1F01-927E-99B3C1510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814" y="1726627"/>
            <a:ext cx="3251701" cy="325170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C2FF092-286B-9F03-FED6-ABB60BC9E00F}"/>
              </a:ext>
            </a:extLst>
          </p:cNvPr>
          <p:cNvSpPr txBox="1"/>
          <p:nvPr/>
        </p:nvSpPr>
        <p:spPr>
          <a:xfrm>
            <a:off x="4349122" y="2160590"/>
            <a:ext cx="6765191" cy="3739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cv2.putText(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img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text, org, font, 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fontScale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color)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import cv2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font = cv2.FONT_HERSHEY_SIMPLEX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mg = cv2.imread(path,1)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cv2.putText(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img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,'Dog',(10,500),font, 1,(255,255,255),2) cv2.imshow("image",</a:t>
            </a:r>
            <a:r>
              <a:rPr lang="en-US" sz="2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img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)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cv2.waitKey(0)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0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E8EB7-57CC-1B01-3C86-3A3FA4D7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946848"/>
          </a:xfrm>
        </p:spPr>
        <p:txBody>
          <a:bodyPr/>
          <a:lstStyle/>
          <a:p>
            <a:r>
              <a:rPr lang="de-AT" dirty="0"/>
              <a:t>Graustufen von Bildern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F8C7CE-C5E6-C56C-41B8-90662D24C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67" y="1855949"/>
            <a:ext cx="9285180" cy="378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4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Grüngelb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456</Words>
  <Application>Microsoft Office PowerPoint</Application>
  <PresentationFormat>Breitbild</PresentationFormat>
  <Paragraphs>85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5" baseType="lpstr">
      <vt:lpstr>Abadi</vt:lpstr>
      <vt:lpstr>Arial</vt:lpstr>
      <vt:lpstr>Calibri</vt:lpstr>
      <vt:lpstr>Consolas</vt:lpstr>
      <vt:lpstr>Courier 10 Pitch</vt:lpstr>
      <vt:lpstr>Monaco</vt:lpstr>
      <vt:lpstr>Poppins</vt:lpstr>
      <vt:lpstr>Trebuchet MS</vt:lpstr>
      <vt:lpstr>Wingdings</vt:lpstr>
      <vt:lpstr>Wingdings 3</vt:lpstr>
      <vt:lpstr>Facette</vt:lpstr>
      <vt:lpstr>Was ist Open CV?</vt:lpstr>
      <vt:lpstr>PowerPoint-Präsentation</vt:lpstr>
      <vt:lpstr>Install Open CV on Windows</vt:lpstr>
      <vt:lpstr>Bilder importieren</vt:lpstr>
      <vt:lpstr>Rotate the Image</vt:lpstr>
      <vt:lpstr>Kreis einfügen</vt:lpstr>
      <vt:lpstr>Rechteck einfügen</vt:lpstr>
      <vt:lpstr>Text einfügen</vt:lpstr>
      <vt:lpstr>Graustufen von Bildern</vt:lpstr>
      <vt:lpstr>Face detection with Viola Jones algorithm </vt:lpstr>
      <vt:lpstr>Example Simple Face Detection</vt:lpstr>
      <vt:lpstr>Erweiterungen</vt:lpstr>
      <vt:lpstr>Hand detection</vt:lpstr>
      <vt:lpstr>Serielle Verbindung zum µC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SCHILF-uC Arduino und ESP</dc:title>
  <dc:creator>Schiechtl Kevin</dc:creator>
  <cp:lastModifiedBy>Kevin Schiechtl</cp:lastModifiedBy>
  <cp:revision>67</cp:revision>
  <dcterms:created xsi:type="dcterms:W3CDTF">2022-06-03T06:01:45Z</dcterms:created>
  <dcterms:modified xsi:type="dcterms:W3CDTF">2023-09-18T18:54:02Z</dcterms:modified>
</cp:coreProperties>
</file>